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6"/>
  </p:notesMasterIdLst>
  <p:sldIdLst>
    <p:sldId id="256" r:id="rId5"/>
  </p:sldIdLst>
  <p:sldSz cx="30275213" cy="427672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332"/>
    <a:srgbClr val="003399"/>
    <a:srgbClr val="2E558F"/>
    <a:srgbClr val="B4C7E7"/>
    <a:srgbClr val="FFAD52"/>
    <a:srgbClr val="FF8E18"/>
    <a:srgbClr val="DD8861"/>
    <a:srgbClr val="ACB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281"/>
  </p:normalViewPr>
  <p:slideViewPr>
    <p:cSldViewPr snapToGrid="0" snapToObjects="1">
      <p:cViewPr varScale="1">
        <p:scale>
          <a:sx n="20" d="100"/>
          <a:sy n="20" d="100"/>
        </p:scale>
        <p:origin x="3850" y="1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548" y="-280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19895-4574-C849-8E18-D9C49C1521EA}" type="datetimeFigureOut">
              <a:rPr lang="en-BE" smtClean="0"/>
              <a:t>08/23/2024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C2EE8-A1A2-974E-8F69-21F09D857E7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896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C2EE8-A1A2-974E-8F69-21F09D857E79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9177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1316419-2A43-D74C-BB58-1D02E17C4D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83567" y="19156042"/>
            <a:ext cx="26487120" cy="4455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GB" dirty="0"/>
              <a:t>&lt; The conclusion that will truly blow your mind: AIMS is awesome. &gt;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677CFA-D8B7-0246-97A0-D515FE74E987}"/>
              </a:ext>
            </a:extLst>
          </p:cNvPr>
          <p:cNvCxnSpPr/>
          <p:nvPr userDrawn="1"/>
        </p:nvCxnSpPr>
        <p:spPr>
          <a:xfrm>
            <a:off x="-1" y="4122964"/>
            <a:ext cx="30275213" cy="0"/>
          </a:xfrm>
          <a:prstGeom prst="line">
            <a:avLst/>
          </a:prstGeom>
          <a:ln w="76200">
            <a:solidFill>
              <a:srgbClr val="F0633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0A23960-27D7-D345-BDA7-C04E2D078299}"/>
              </a:ext>
            </a:extLst>
          </p:cNvPr>
          <p:cNvCxnSpPr/>
          <p:nvPr userDrawn="1"/>
        </p:nvCxnSpPr>
        <p:spPr>
          <a:xfrm>
            <a:off x="-10479" y="39068284"/>
            <a:ext cx="30275213" cy="0"/>
          </a:xfrm>
          <a:prstGeom prst="line">
            <a:avLst/>
          </a:prstGeom>
          <a:ln w="76200">
            <a:solidFill>
              <a:srgbClr val="0033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8816A-3506-C542-9CC3-E50B787050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463" y="564195"/>
            <a:ext cx="28716287" cy="1366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 b="1">
                <a:latin typeface="Avenir Book" panose="02000503020000020003" pitchFamily="2" charset="0"/>
              </a:defRPr>
            </a:lvl1pPr>
          </a:lstStyle>
          <a:p>
            <a:r>
              <a:rPr lang="en-GB" dirty="0"/>
              <a:t>&lt; Include title 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6E860-28DB-6547-9A1C-8F8AF0CA66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6118" y="4929490"/>
            <a:ext cx="13536706" cy="9386904"/>
          </a:xfrm>
          <a:prstGeom prst="rect">
            <a:avLst/>
          </a:prstGeom>
        </p:spPr>
        <p:txBody>
          <a:bodyPr/>
          <a:lstStyle>
            <a:lvl1pPr marL="0" marR="0" indent="0" algn="l" defTabSz="3027487" rtl="0" eaLnBrk="1" fontAlgn="auto" latinLnBrk="0" hangingPunct="1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400">
                <a:latin typeface="Avenir Book" panose="02000503020000020003" pitchFamily="2" charset="0"/>
              </a:defRPr>
            </a:lvl1pPr>
          </a:lstStyle>
          <a:p>
            <a:pPr marL="0" marR="0" lvl="0" indent="0" algn="l" defTabSz="3027487" rtl="0" eaLnBrk="1" fontAlgn="auto" latinLnBrk="0" hangingPunct="1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BE" dirty="0"/>
              <a:t>&lt; Background: Catchy introduction to why my audience should care &gt;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4092777-01D3-FF4D-ACE9-31ABC6C828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52390" y="4929490"/>
            <a:ext cx="13536706" cy="9386904"/>
          </a:xfrm>
          <a:prstGeom prst="rect">
            <a:avLst/>
          </a:prstGeom>
        </p:spPr>
        <p:txBody>
          <a:bodyPr/>
          <a:lstStyle>
            <a:lvl1pPr marL="0" marR="0" indent="0" algn="l" defTabSz="3027487" rtl="0" eaLnBrk="1" fontAlgn="auto" latinLnBrk="0" hangingPunct="1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400">
                <a:latin typeface="Avenir Book" panose="02000503020000020003" pitchFamily="2" charset="0"/>
              </a:defRPr>
            </a:lvl1pPr>
          </a:lstStyle>
          <a:p>
            <a:pPr marL="0" marR="0" lvl="0" indent="0" algn="l" defTabSz="3027487" rtl="0" eaLnBrk="1" fontAlgn="auto" latinLnBrk="0" hangingPunct="1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BE" dirty="0"/>
              <a:t>&lt; Methods &gt;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D1738DD-DEFE-E74E-95FC-A771459F5E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6117" y="28632817"/>
            <a:ext cx="28509633" cy="9587048"/>
          </a:xfrm>
          <a:prstGeom prst="rect">
            <a:avLst/>
          </a:prstGeom>
        </p:spPr>
        <p:txBody>
          <a:bodyPr/>
          <a:lstStyle>
            <a:lvl1pPr marL="0" marR="0" indent="0" algn="l" defTabSz="3027487" rtl="0" eaLnBrk="1" fontAlgn="auto" latinLnBrk="0" hangingPunct="1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400">
                <a:latin typeface="Avenir Book" panose="02000503020000020003" pitchFamily="2" charset="0"/>
              </a:defRPr>
            </a:lvl1pPr>
          </a:lstStyle>
          <a:p>
            <a:pPr marL="0" marR="0" lvl="0" indent="0" algn="l" defTabSz="3027487" rtl="0" eaLnBrk="1" fontAlgn="auto" latinLnBrk="0" hangingPunct="1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BE" dirty="0"/>
              <a:t>&lt; Results + Discussion &gt;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3D4C068-A558-DFF5-58ED-A0F4ECA492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559921" y="42235424"/>
            <a:ext cx="4704813" cy="531826"/>
          </a:xfrm>
          <a:prstGeom prst="rect">
            <a:avLst/>
          </a:prstGeom>
        </p:spPr>
        <p:txBody>
          <a:bodyPr/>
          <a:lstStyle>
            <a:lvl1pPr marL="0" marR="0" indent="0" algn="ctr" defTabSz="3027487" rtl="0" eaLnBrk="1" fontAlgn="auto" latinLnBrk="0" hangingPunct="1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&lt; </a:t>
            </a:r>
            <a:r>
              <a:rPr lang="en-US" dirty="0" err="1"/>
              <a:t>your.mailadress@vub.be</a:t>
            </a:r>
            <a:r>
              <a:rPr lang="en-US" dirty="0"/>
              <a:t> &gt;</a:t>
            </a:r>
            <a:endParaRPr lang="en-BE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DC052F-D590-5DC8-6AAF-47A96BF9587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6472327" y="39211854"/>
            <a:ext cx="2880000" cy="2880000"/>
          </a:xfrm>
          <a:prstGeom prst="ellipse">
            <a:avLst/>
          </a:prstGeom>
        </p:spPr>
        <p:txBody>
          <a:bodyPr anchor="ctr"/>
          <a:lstStyle>
            <a:lvl1pPr marL="0" marR="0" indent="0" algn="ctr" defTabSz="3027487" rtl="0" eaLnBrk="1" fontAlgn="auto" latinLnBrk="0" hangingPunct="1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400" kern="1200" dirty="0" smtClean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&lt; Your awesome photo &gt;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53E0C57-5153-3506-593A-08367121732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9463" y="2333625"/>
            <a:ext cx="28716287" cy="1462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BE" sz="4400" dirty="0">
                <a:latin typeface="Avenir Book" panose="02000503020000020003" pitchFamily="2" charset="0"/>
              </a:rPr>
              <a:t>&lt; Author 1, Author 2, Author 3, … Author N &gt;</a:t>
            </a:r>
            <a:endParaRPr lang="en-BE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B8CE1F25-4110-C9A6-BA53-21BD3215EA8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5255591" y="22514326"/>
            <a:ext cx="4453200" cy="44532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5400">
                <a:latin typeface="Avenir Book" panose="02000503020000020003" pitchFamily="2" charset="0"/>
              </a:defRPr>
            </a:lvl1pPr>
          </a:lstStyle>
          <a:p>
            <a:r>
              <a:rPr lang="en-BE" dirty="0"/>
              <a:t>&lt; Insert QR to conference page &gt;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CF13A722-8ACD-7532-B697-FA10BD27EF4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125794" y="39348562"/>
            <a:ext cx="11129797" cy="3152775"/>
          </a:xfrm>
          <a:prstGeom prst="rect">
            <a:avLst/>
          </a:prstGeom>
        </p:spPr>
        <p:txBody>
          <a:bodyPr anchor="ctr"/>
          <a:lstStyle>
            <a:lvl1pPr marL="0" marR="0" indent="0" algn="ctr" defTabSz="3027487" rtl="0" eaLnBrk="1" fontAlgn="auto" latinLnBrk="0" hangingPunct="1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>
                <a:latin typeface="Avenir Book" panose="02000503020000020003" pitchFamily="2" charset="0"/>
              </a:defRPr>
            </a:lvl1pPr>
          </a:lstStyle>
          <a:p>
            <a:pPr marL="0" marR="0" lvl="0" indent="0" algn="ctr" defTabSz="3027487" rtl="0" eaLnBrk="1" fontAlgn="auto" latinLnBrk="0" hangingPunct="1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BE" dirty="0"/>
              <a:t>&lt; Insert logos (UZ Brussel + e.g. funding (FWO, VLAIO, Innoviris, …)) &gt;</a:t>
            </a:r>
          </a:p>
        </p:txBody>
      </p:sp>
    </p:spTree>
    <p:extLst>
      <p:ext uri="{BB962C8B-B14F-4D97-AF65-F5344CB8AC3E}">
        <p14:creationId xmlns:p14="http://schemas.microsoft.com/office/powerpoint/2010/main" val="288688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5546B19-7C97-7A42-BBE2-7C5EEC7426C5}"/>
              </a:ext>
            </a:extLst>
          </p:cNvPr>
          <p:cNvSpPr/>
          <p:nvPr userDrawn="1"/>
        </p:nvSpPr>
        <p:spPr>
          <a:xfrm>
            <a:off x="-10480" y="16247455"/>
            <a:ext cx="30275213" cy="11524295"/>
          </a:xfrm>
          <a:prstGeom prst="rect">
            <a:avLst/>
          </a:prstGeom>
          <a:solidFill>
            <a:srgbClr val="F06332"/>
          </a:solidFill>
          <a:ln>
            <a:solidFill>
              <a:srgbClr val="F06332">
                <a:alpha val="6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07E35A-DFAF-5F4A-99BF-0E25034E538F}"/>
              </a:ext>
            </a:extLst>
          </p:cNvPr>
          <p:cNvCxnSpPr/>
          <p:nvPr userDrawn="1"/>
        </p:nvCxnSpPr>
        <p:spPr>
          <a:xfrm>
            <a:off x="-1" y="4122964"/>
            <a:ext cx="30275213" cy="0"/>
          </a:xfrm>
          <a:prstGeom prst="line">
            <a:avLst/>
          </a:prstGeom>
          <a:ln w="76200">
            <a:solidFill>
              <a:srgbClr val="F0633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744C4449-B881-8249-8286-93D0C13DBF45}"/>
              </a:ext>
            </a:extLst>
          </p:cNvPr>
          <p:cNvSpPr txBox="1">
            <a:spLocks/>
          </p:cNvSpPr>
          <p:nvPr userDrawn="1"/>
        </p:nvSpPr>
        <p:spPr>
          <a:xfrm>
            <a:off x="779777" y="4749023"/>
            <a:ext cx="13976498" cy="10811017"/>
          </a:xfrm>
          <a:prstGeom prst="rect">
            <a:avLst/>
          </a:prstGeom>
          <a:solidFill>
            <a:srgbClr val="B4C7E7">
              <a:alpha val="14902"/>
            </a:srgbClr>
          </a:solidFill>
          <a:ln>
            <a:noFill/>
          </a:ln>
        </p:spPr>
        <p:txBody>
          <a:bodyPr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B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1670FE-27AF-1A4E-A5A4-16CACFACF309}"/>
              </a:ext>
            </a:extLst>
          </p:cNvPr>
          <p:cNvCxnSpPr/>
          <p:nvPr userDrawn="1"/>
        </p:nvCxnSpPr>
        <p:spPr>
          <a:xfrm>
            <a:off x="-10479" y="39068284"/>
            <a:ext cx="30275213" cy="0"/>
          </a:xfrm>
          <a:prstGeom prst="line">
            <a:avLst/>
          </a:prstGeom>
          <a:ln w="76200">
            <a:solidFill>
              <a:srgbClr val="2E558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2A11BF03-A9CD-AE4A-A249-60E0DD3C7500}"/>
              </a:ext>
            </a:extLst>
          </p:cNvPr>
          <p:cNvSpPr txBox="1">
            <a:spLocks/>
          </p:cNvSpPr>
          <p:nvPr userDrawn="1"/>
        </p:nvSpPr>
        <p:spPr>
          <a:xfrm>
            <a:off x="15518939" y="4749023"/>
            <a:ext cx="13976498" cy="10811017"/>
          </a:xfrm>
          <a:prstGeom prst="rect">
            <a:avLst/>
          </a:prstGeom>
          <a:solidFill>
            <a:srgbClr val="B4C7E7">
              <a:alpha val="14902"/>
            </a:srgbClr>
          </a:solidFill>
          <a:ln>
            <a:noFill/>
          </a:ln>
        </p:spPr>
        <p:txBody>
          <a:bodyPr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BE" dirty="0"/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08B7854D-4505-9A4E-9547-F0BA65FE8E9B}"/>
              </a:ext>
            </a:extLst>
          </p:cNvPr>
          <p:cNvSpPr txBox="1">
            <a:spLocks/>
          </p:cNvSpPr>
          <p:nvPr userDrawn="1"/>
        </p:nvSpPr>
        <p:spPr>
          <a:xfrm>
            <a:off x="779776" y="28459166"/>
            <a:ext cx="28907107" cy="9921703"/>
          </a:xfrm>
          <a:prstGeom prst="rect">
            <a:avLst/>
          </a:prstGeom>
          <a:solidFill>
            <a:srgbClr val="B4C7E7">
              <a:alpha val="14902"/>
            </a:srgbClr>
          </a:solidFill>
          <a:ln>
            <a:noFill/>
          </a:ln>
        </p:spPr>
        <p:txBody>
          <a:bodyPr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8A6CE3-A67E-3340-ABF0-1F43BF6A7B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066" y="39516000"/>
            <a:ext cx="13148441" cy="30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8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CC6EC5-2484-84D4-794F-2F749BA6E3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3566" y="19619924"/>
            <a:ext cx="25799257" cy="4455159"/>
          </a:xfrm>
        </p:spPr>
        <p:txBody>
          <a:bodyPr/>
          <a:lstStyle/>
          <a:p>
            <a:pPr algn="just"/>
            <a:r>
              <a:rPr lang="en-US" dirty="0">
                <a:latin typeface="Lexend Deca Medium" pitchFamily="2" charset="0"/>
              </a:rPr>
              <a:t>Periodic and aperiodic EEG components are potential biomarkers </a:t>
            </a:r>
            <a:r>
              <a:rPr lang="en-US" dirty="0" smtClean="0">
                <a:latin typeface="Lexend Deca Medium" pitchFamily="2" charset="0"/>
              </a:rPr>
              <a:t>for cognitive state </a:t>
            </a:r>
            <a:r>
              <a:rPr lang="en-US" dirty="0">
                <a:latin typeface="Lexend Deca Medium" pitchFamily="2" charset="0"/>
              </a:rPr>
              <a:t>in </a:t>
            </a:r>
            <a:r>
              <a:rPr lang="en-US" dirty="0" err="1">
                <a:latin typeface="Lexend Deca Medium" pitchFamily="2" charset="0"/>
              </a:rPr>
              <a:t>PwMS</a:t>
            </a:r>
            <a:r>
              <a:rPr lang="en-US" dirty="0">
                <a:latin typeface="Lexend Deca Medium" pitchFamily="2" charset="0"/>
              </a:rPr>
              <a:t>.</a:t>
            </a:r>
            <a:endParaRPr lang="en-BE" dirty="0">
              <a:latin typeface="Lexend Deca Medium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30FA6-1329-0518-C3F2-1580A4CFF2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17021" y="541799"/>
            <a:ext cx="19532345" cy="2022073"/>
          </a:xfrm>
        </p:spPr>
        <p:txBody>
          <a:bodyPr/>
          <a:lstStyle/>
          <a:p>
            <a:r>
              <a:rPr lang="en-US" sz="7750" dirty="0"/>
              <a:t>Utility of periodic and aperiodic EEG </a:t>
            </a:r>
            <a:r>
              <a:rPr lang="en-US" sz="7750" dirty="0" smtClean="0"/>
              <a:t>components </a:t>
            </a:r>
            <a:r>
              <a:rPr lang="en-US" sz="7750" dirty="0" smtClean="0"/>
              <a:t>in </a:t>
            </a:r>
            <a:r>
              <a:rPr lang="en-US" sz="7750" dirty="0" smtClean="0"/>
              <a:t>detecting cognitive </a:t>
            </a:r>
            <a:r>
              <a:rPr lang="en-US" sz="7750" dirty="0"/>
              <a:t>impairment in PwMS</a:t>
            </a:r>
            <a:endParaRPr lang="en-BE" sz="775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49CFA-4B30-4109-4ADE-86E4D2C3B9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>
              <a:spcBef>
                <a:spcPts val="1200"/>
              </a:spcBef>
            </a:pPr>
            <a:r>
              <a:rPr lang="en-US" sz="4100" b="1" dirty="0">
                <a:solidFill>
                  <a:srgbClr val="F06332"/>
                </a:solidFill>
              </a:rPr>
              <a:t>Introduction: </a:t>
            </a:r>
            <a:r>
              <a:rPr lang="en-US" sz="4000" dirty="0"/>
              <a:t>Cognitive deterioration is an important symptom of MS. The golden standard for evaluating cognition is the neuropsychological examination. With regard to biomarkers, </a:t>
            </a:r>
            <a:r>
              <a:rPr lang="en-US" sz="4000" b="1" dirty="0"/>
              <a:t>periodic</a:t>
            </a:r>
            <a:r>
              <a:rPr lang="en-US" sz="4000" dirty="0"/>
              <a:t> EEG components have previously been shown to carry information about cognitive state. Recently, the </a:t>
            </a:r>
            <a:r>
              <a:rPr lang="en-US" sz="4000" b="1" dirty="0"/>
              <a:t>aperiodic</a:t>
            </a:r>
            <a:r>
              <a:rPr lang="en-US" sz="4000" dirty="0"/>
              <a:t> EEG component has gained interest.</a:t>
            </a:r>
          </a:p>
          <a:p>
            <a:pPr algn="just">
              <a:spcBef>
                <a:spcPts val="1200"/>
              </a:spcBef>
            </a:pPr>
            <a:r>
              <a:rPr lang="en-US" sz="4100" b="1" dirty="0">
                <a:solidFill>
                  <a:srgbClr val="F06332"/>
                </a:solidFill>
              </a:rPr>
              <a:t>Aim: </a:t>
            </a:r>
            <a:r>
              <a:rPr lang="en-US" sz="4000" dirty="0"/>
              <a:t>To evaluate the value of periodic and aperiodic components in detecting cognitive impairment in </a:t>
            </a:r>
            <a:r>
              <a:rPr lang="en-US" sz="4000" dirty="0" err="1"/>
              <a:t>PwMS</a:t>
            </a:r>
            <a:r>
              <a:rPr lang="en-US" sz="4000" dirty="0"/>
              <a:t>.</a:t>
            </a:r>
            <a:endParaRPr lang="en-BE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C03FA6-CCC5-88E4-171F-3E6605ABD9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752390" y="4929490"/>
            <a:ext cx="13536706" cy="938690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en-US" sz="4100" b="1" dirty="0">
                <a:solidFill>
                  <a:srgbClr val="F06332"/>
                </a:solidFill>
              </a:rPr>
              <a:t>Methods: </a:t>
            </a:r>
          </a:p>
          <a:p>
            <a:pPr marL="571500" indent="-571500" algn="just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4000" dirty="0"/>
              <a:t>We assessed cognition in 307 </a:t>
            </a:r>
            <a:r>
              <a:rPr lang="en-US" sz="4000" dirty="0" err="1"/>
              <a:t>PwMS</a:t>
            </a:r>
            <a:r>
              <a:rPr lang="en-US" sz="4000" dirty="0"/>
              <a:t> using the brief repeatable neuropsychological test battery (BRB-N). </a:t>
            </a:r>
          </a:p>
          <a:p>
            <a:pPr marL="571500" indent="-571500" algn="just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4000" dirty="0"/>
              <a:t>EEGs recorded during a cognitive oddball task were transformed to power spectra. Periodic and aperiodic components were extracted using the fitting oscillations &amp; one over f (FOOOF-tool) and analyzed </a:t>
            </a:r>
            <a:r>
              <a:rPr lang="en-US" sz="4000" dirty="0" smtClean="0"/>
              <a:t>with a logistic </a:t>
            </a:r>
            <a:r>
              <a:rPr lang="en-US" sz="4000" dirty="0"/>
              <a:t>regression classifier.</a:t>
            </a:r>
          </a:p>
          <a:p>
            <a:r>
              <a:rPr lang="en-US" sz="4100" dirty="0"/>
              <a:t/>
            </a:r>
            <a:br>
              <a:rPr lang="en-US" sz="4100" dirty="0"/>
            </a:br>
            <a:endParaRPr lang="en-BE" sz="41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28236C-D320-BC43-9631-B02AF9FA6CA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86117" y="28632817"/>
            <a:ext cx="11441867" cy="9587048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en-US" sz="4100" b="1" dirty="0">
                <a:solidFill>
                  <a:srgbClr val="F06332"/>
                </a:solidFill>
              </a:rPr>
              <a:t>Results: </a:t>
            </a:r>
          </a:p>
          <a:p>
            <a:pPr marL="571500" indent="-571500" algn="just">
              <a:spcBef>
                <a:spcPts val="1200"/>
              </a:spcBef>
              <a:buClr>
                <a:srgbClr val="F06332"/>
              </a:buClr>
              <a:buFont typeface="Wingdings" panose="05000000000000000000" pitchFamily="2" charset="2"/>
              <a:buChar char="§"/>
            </a:pPr>
            <a:r>
              <a:rPr lang="en-US" sz="4100" dirty="0"/>
              <a:t>Higher aperiodic exponents were associated with impaired cognition. </a:t>
            </a:r>
          </a:p>
          <a:p>
            <a:pPr marL="571500" indent="-571500" algn="just">
              <a:spcBef>
                <a:spcPts val="1200"/>
              </a:spcBef>
              <a:buClr>
                <a:srgbClr val="F06332"/>
              </a:buClr>
              <a:buFont typeface="Wingdings" panose="05000000000000000000" pitchFamily="2" charset="2"/>
              <a:buChar char="§"/>
            </a:pPr>
            <a:r>
              <a:rPr lang="en-US" sz="4100" dirty="0"/>
              <a:t>Optimal classification reached 66.7% in the [2-40] Hz range.</a:t>
            </a:r>
          </a:p>
          <a:p>
            <a:pPr marL="571500" indent="-571500" algn="just">
              <a:spcBef>
                <a:spcPts val="1200"/>
              </a:spcBef>
              <a:buClr>
                <a:srgbClr val="F06332"/>
              </a:buClr>
              <a:buFont typeface="Wingdings" panose="05000000000000000000" pitchFamily="2" charset="2"/>
              <a:buChar char="§"/>
            </a:pPr>
            <a:r>
              <a:rPr lang="en-US" sz="4100" dirty="0"/>
              <a:t>Aperiodic information performed better across a wider frequency band.</a:t>
            </a:r>
          </a:p>
          <a:p>
            <a:pPr marL="571500" indent="-571500" algn="just">
              <a:spcBef>
                <a:spcPts val="1200"/>
              </a:spcBef>
              <a:buClr>
                <a:srgbClr val="F06332"/>
              </a:buClr>
              <a:buFont typeface="Wingdings" panose="05000000000000000000" pitchFamily="2" charset="2"/>
              <a:buChar char="§"/>
            </a:pPr>
            <a:r>
              <a:rPr lang="en-US" sz="4100" dirty="0"/>
              <a:t>EEG topography revealed cognitive deterioration linked to a steeper 1/f slope in multiple scalp regions.</a:t>
            </a:r>
            <a:endParaRPr lang="en-BE" sz="41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4BCBC6-CE1B-F654-6982-16987398D7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395121" y="42114340"/>
            <a:ext cx="4756784" cy="531826"/>
          </a:xfrm>
        </p:spPr>
        <p:txBody>
          <a:bodyPr/>
          <a:lstStyle/>
          <a:p>
            <a:r>
              <a:rPr lang="en-US" b="1" dirty="0"/>
              <a:t>duc.kien.nguyen@vub.be</a:t>
            </a:r>
            <a:endParaRPr lang="en-BE" b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3D0952-4FF5-B251-B093-57C2DFF5C1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9463" y="3059867"/>
            <a:ext cx="28716287" cy="877634"/>
          </a:xfrm>
        </p:spPr>
        <p:txBody>
          <a:bodyPr/>
          <a:lstStyle/>
          <a:p>
            <a:r>
              <a:rPr lang="en-US" dirty="0"/>
              <a:t>Kien N.D., </a:t>
            </a:r>
            <a:r>
              <a:rPr lang="en-US" dirty="0" err="1"/>
              <a:t>Akbarian</a:t>
            </a:r>
            <a:r>
              <a:rPr lang="en-US" dirty="0"/>
              <a:t> F., </a:t>
            </a:r>
            <a:r>
              <a:rPr lang="en-US" dirty="0" err="1"/>
              <a:t>Manh</a:t>
            </a:r>
            <a:r>
              <a:rPr lang="en-US" dirty="0"/>
              <a:t> D.Q., </a:t>
            </a:r>
            <a:r>
              <a:rPr lang="en-US" dirty="0" err="1"/>
              <a:t>Laton</a:t>
            </a:r>
            <a:r>
              <a:rPr lang="en-US" dirty="0"/>
              <a:t> J., </a:t>
            </a:r>
            <a:r>
              <a:rPr lang="en-US" dirty="0" err="1"/>
              <a:t>Engelborghs</a:t>
            </a:r>
            <a:r>
              <a:rPr lang="en-US" dirty="0"/>
              <a:t> S., Van </a:t>
            </a:r>
            <a:r>
              <a:rPr lang="en-US" dirty="0" err="1"/>
              <a:t>Schependom</a:t>
            </a:r>
            <a:r>
              <a:rPr lang="en-US" dirty="0"/>
              <a:t> J., </a:t>
            </a:r>
            <a:r>
              <a:rPr lang="en-US" dirty="0" err="1"/>
              <a:t>Trung</a:t>
            </a:r>
            <a:r>
              <a:rPr lang="en-US" dirty="0"/>
              <a:t> N.L., </a:t>
            </a:r>
            <a:r>
              <a:rPr lang="en-US" dirty="0" err="1"/>
              <a:t>Nagels</a:t>
            </a:r>
            <a:r>
              <a:rPr lang="en-US" dirty="0"/>
              <a:t> G.</a:t>
            </a:r>
            <a:endParaRPr lang="en-BE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" t="1617" r="2380" b="32658"/>
          <a:stretch/>
        </p:blipFill>
        <p:spPr>
          <a:xfrm>
            <a:off x="26421347" y="39353812"/>
            <a:ext cx="2704331" cy="2722028"/>
          </a:xfrm>
          <a:prstGeom prst="ellipse">
            <a:avLst/>
          </a:prstGeom>
          <a:ln w="38100" cap="rnd">
            <a:solidFill>
              <a:schemeClr val="tx1"/>
            </a:solidFill>
          </a:ln>
          <a:effectLst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84" y1="22986" x2="22969" y2="37599"/>
                        <a14:foregroundMark x1="48516" y1="18799" x2="56797" y2="52212"/>
                        <a14:foregroundMark x1="86797" y1="22591" x2="81914" y2="37994"/>
                        <a14:foregroundMark x1="42578" y1="89889" x2="42461" y2="93049"/>
                        <a14:foregroundMark x1="41875" y1="89179" x2="41797" y2="95340"/>
                        <a14:foregroundMark x1="44570" y1="88547" x2="46563" y2="88231"/>
                        <a14:foregroundMark x1="45781" y1="89021" x2="45977" y2="95577"/>
                        <a14:foregroundMark x1="49453" y1="88468" x2="49414" y2="93128"/>
                        <a14:foregroundMark x1="55703" y1="89021" x2="54844" y2="94629"/>
                        <a14:foregroundMark x1="58594" y1="88863" x2="58672" y2="95261"/>
                        <a14:foregroundMark x1="30664" y1="90442" x2="31484" y2="93760"/>
                        <a14:foregroundMark x1="33672" y1="89021" x2="35977" y2="95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984" y="40069266"/>
            <a:ext cx="3848366" cy="2180540"/>
          </a:xfrm>
          <a:prstGeom prst="rect">
            <a:avLst/>
          </a:prstGeom>
        </p:spPr>
      </p:pic>
      <p:pic>
        <p:nvPicPr>
          <p:cNvPr id="1030" name="Picture 6" descr="Kế hoạch đánh giá xét chọn và tài trợ đề tài năm 2018 của Quỹ Phát triển  khoa học và công nghệ Quốc gia (NAFOSTED) - đợt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1287" y="39963805"/>
            <a:ext cx="609401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642" y="39963805"/>
            <a:ext cx="2390623" cy="23906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74" y="10601525"/>
            <a:ext cx="13874537" cy="45881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t="4449" r="4421" b="4767"/>
          <a:stretch/>
        </p:blipFill>
        <p:spPr>
          <a:xfrm>
            <a:off x="26421346" y="23935015"/>
            <a:ext cx="3234089" cy="3237104"/>
          </a:xfrm>
          <a:prstGeom prst="roundRect">
            <a:avLst>
              <a:gd name="adj" fmla="val 6881"/>
            </a:avLst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31" y="10067613"/>
            <a:ext cx="7353583" cy="53636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89917" y="24075083"/>
            <a:ext cx="17501589" cy="137160"/>
          </a:xfrm>
          <a:custGeom>
            <a:avLst/>
            <a:gdLst>
              <a:gd name="connsiteX0" fmla="*/ 0 w 17501589"/>
              <a:gd name="connsiteY0" fmla="*/ 0 h 137160"/>
              <a:gd name="connsiteX1" fmla="*/ 17501589 w 17501589"/>
              <a:gd name="connsiteY1" fmla="*/ 0 h 137160"/>
              <a:gd name="connsiteX2" fmla="*/ 17501589 w 17501589"/>
              <a:gd name="connsiteY2" fmla="*/ 137160 h 137160"/>
              <a:gd name="connsiteX3" fmla="*/ 0 w 17501589"/>
              <a:gd name="connsiteY3" fmla="*/ 137160 h 137160"/>
              <a:gd name="connsiteX4" fmla="*/ 0 w 17501589"/>
              <a:gd name="connsiteY4" fmla="*/ 0 h 137160"/>
              <a:gd name="connsiteX0" fmla="*/ 0 w 17501589"/>
              <a:gd name="connsiteY0" fmla="*/ 0 h 137160"/>
              <a:gd name="connsiteX1" fmla="*/ 17501589 w 17501589"/>
              <a:gd name="connsiteY1" fmla="*/ 0 h 137160"/>
              <a:gd name="connsiteX2" fmla="*/ 17419038 w 17501589"/>
              <a:gd name="connsiteY2" fmla="*/ 137160 h 137160"/>
              <a:gd name="connsiteX3" fmla="*/ 0 w 17501589"/>
              <a:gd name="connsiteY3" fmla="*/ 137160 h 137160"/>
              <a:gd name="connsiteX4" fmla="*/ 0 w 17501589"/>
              <a:gd name="connsiteY4" fmla="*/ 0 h 137160"/>
              <a:gd name="connsiteX0" fmla="*/ 0 w 17501589"/>
              <a:gd name="connsiteY0" fmla="*/ 0 h 137160"/>
              <a:gd name="connsiteX1" fmla="*/ 17501589 w 17501589"/>
              <a:gd name="connsiteY1" fmla="*/ 0 h 137160"/>
              <a:gd name="connsiteX2" fmla="*/ 17457138 w 17501589"/>
              <a:gd name="connsiteY2" fmla="*/ 137160 h 137160"/>
              <a:gd name="connsiteX3" fmla="*/ 0 w 17501589"/>
              <a:gd name="connsiteY3" fmla="*/ 137160 h 137160"/>
              <a:gd name="connsiteX4" fmla="*/ 0 w 17501589"/>
              <a:gd name="connsiteY4" fmla="*/ 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1589" h="137160">
                <a:moveTo>
                  <a:pt x="0" y="0"/>
                </a:moveTo>
                <a:lnTo>
                  <a:pt x="17501589" y="0"/>
                </a:lnTo>
                <a:lnTo>
                  <a:pt x="17457138" y="137160"/>
                </a:lnTo>
                <a:lnTo>
                  <a:pt x="0" y="1371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338" y="28634110"/>
            <a:ext cx="6964758" cy="9585755"/>
          </a:xfrm>
          <a:prstGeom prst="rect">
            <a:avLst/>
          </a:prstGeom>
          <a:ln w="19050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267" y="28595610"/>
            <a:ext cx="9111465" cy="959261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66418" y="35359774"/>
            <a:ext cx="8229600" cy="91440"/>
          </a:xfrm>
          <a:prstGeom prst="rect">
            <a:avLst/>
          </a:prstGeom>
          <a:solidFill>
            <a:srgbClr val="F06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27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748083E-B4ED-A04F-BEF5-DB099DDB673C}" vid="{AD1BA101-4F9C-2347-B428-03BF0D035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1D2B99B9F7E4479D671A41ABC2FF58" ma:contentTypeVersion="16" ma:contentTypeDescription="Een nieuw document maken." ma:contentTypeScope="" ma:versionID="fbd6c04624911ee52bbcbbaeddda3e4d">
  <xsd:schema xmlns:xsd="http://www.w3.org/2001/XMLSchema" xmlns:xs="http://www.w3.org/2001/XMLSchema" xmlns:p="http://schemas.microsoft.com/office/2006/metadata/properties" xmlns:ns2="608829e0-5543-4ec2-9e90-c804e8b26194" xmlns:ns3="70c412dc-d9d5-4ef8-906d-4671da7f0435" targetNamespace="http://schemas.microsoft.com/office/2006/metadata/properties" ma:root="true" ma:fieldsID="3916f00306fce938e45e25a93123b9d2" ns2:_="" ns3:_="">
    <xsd:import namespace="608829e0-5543-4ec2-9e90-c804e8b26194"/>
    <xsd:import namespace="70c412dc-d9d5-4ef8-906d-4671da7f04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29e0-5543-4ec2-9e90-c804e8b261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50a49bc4-c9e0-412a-b7e2-852193553b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412dc-d9d5-4ef8-906d-4671da7f043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66659f1-7933-4885-bd5e-1b3b7abbff50}" ma:internalName="TaxCatchAll" ma:showField="CatchAllData" ma:web="70c412dc-d9d5-4ef8-906d-4671da7f04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c412dc-d9d5-4ef8-906d-4671da7f0435" xsi:nil="true"/>
    <lcf76f155ced4ddcb4097134ff3c332f xmlns="608829e0-5543-4ec2-9e90-c804e8b2619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A8901A-A2DF-4F55-A606-CD1C882A1F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8829e0-5543-4ec2-9e90-c804e8b26194"/>
    <ds:schemaRef ds:uri="70c412dc-d9d5-4ef8-906d-4671da7f04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5435E0-DE91-4333-BAE2-F8493D10CFAB}">
  <ds:schemaRefs>
    <ds:schemaRef ds:uri="http://schemas.microsoft.com/office/infopath/2007/PartnerControls"/>
    <ds:schemaRef ds:uri="http://purl.org/dc/dcmitype/"/>
    <ds:schemaRef ds:uri="608829e0-5543-4ec2-9e90-c804e8b26194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0c412dc-d9d5-4ef8-906d-4671da7f043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8AA35A-1DD8-4D71-A2F8-54092B23D9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poster_template_AIMS_2022</Template>
  <TotalTime>1438</TotalTime>
  <Words>229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Book</vt:lpstr>
      <vt:lpstr>Calibri</vt:lpstr>
      <vt:lpstr>Lexend Deca Medium</vt:lpstr>
      <vt:lpstr>Wingdings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 Kien Nguyen</dc:creator>
  <cp:lastModifiedBy>Duc Kien Nguyen</cp:lastModifiedBy>
  <cp:revision>44</cp:revision>
  <dcterms:created xsi:type="dcterms:W3CDTF">2024-08-12T07:20:01Z</dcterms:created>
  <dcterms:modified xsi:type="dcterms:W3CDTF">2024-08-23T11:11:01Z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0x0101000B1D2B99B9F7E4479D671A41ABC2FF58</vt:lpwstr>
  </property>
</Properties>
</file>